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70" r:id="rId3"/>
    <p:sldId id="271" r:id="rId4"/>
    <p:sldId id="272" r:id="rId5"/>
    <p:sldId id="273" r:id="rId6"/>
    <p:sldId id="274" r:id="rId7"/>
    <p:sldId id="275" r:id="rId8"/>
    <p:sldId id="257" r:id="rId9"/>
    <p:sldId id="266" r:id="rId10"/>
    <p:sldId id="267" r:id="rId11"/>
    <p:sldId id="268" r:id="rId12"/>
    <p:sldId id="258" r:id="rId13"/>
    <p:sldId id="276" r:id="rId14"/>
    <p:sldId id="259" r:id="rId15"/>
    <p:sldId id="260" r:id="rId16"/>
    <p:sldId id="261" r:id="rId17"/>
    <p:sldId id="263" r:id="rId18"/>
    <p:sldId id="264" r:id="rId19"/>
    <p:sldId id="265" r:id="rId20"/>
    <p:sldId id="269"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2" d="100"/>
          <a:sy n="72" d="100"/>
        </p:scale>
        <p:origin x="-1762" y="-30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407EE92-29BD-460C-8617-10CEFA988E88}" type="datetimeFigureOut">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88C7A-87F2-46C8-A4AF-E1921274139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07EE92-29BD-460C-8617-10CEFA988E88}" type="datetimeFigureOut">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88C7A-87F2-46C8-A4AF-E1921274139A}"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07EE92-29BD-460C-8617-10CEFA988E88}" type="datetimeFigureOut">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88C7A-87F2-46C8-A4AF-E1921274139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C407EE92-29BD-460C-8617-10CEFA988E88}" type="datetimeFigureOut">
              <a:rPr lang="en-US" smtClean="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588C7A-87F2-46C8-A4AF-E1921274139A}"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407EE92-29BD-460C-8617-10CEFA988E88}" type="datetimeFigureOut">
              <a:rPr lang="en-US" smtClean="0"/>
              <a:t>9/6/2023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588C7A-87F2-46C8-A4AF-E1921274139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407EE92-29BD-460C-8617-10CEFA988E88}" type="datetimeFigureOut">
              <a:rPr lang="en-US" smtClean="0"/>
              <a:t>9/6/2023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588C7A-87F2-46C8-A4AF-E1921274139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C407EE92-29BD-460C-8617-10CEFA988E88}" type="datetimeFigureOut">
              <a:rPr lang="en-US" smtClean="0"/>
              <a:t>9/6/2023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588C7A-87F2-46C8-A4AF-E1921274139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407EE92-29BD-460C-8617-10CEFA988E88}" type="datetimeFigureOut">
              <a:rPr lang="en-US" smtClean="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588C7A-87F2-46C8-A4AF-E1921274139A}"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07EE92-29BD-460C-8617-10CEFA988E88}" type="datetimeFigureOut">
              <a:rPr lang="en-US" smtClean="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588C7A-87F2-46C8-A4AF-E1921274139A}"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07EE92-29BD-460C-8617-10CEFA988E88}" type="datetimeFigureOut">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88C7A-87F2-46C8-A4AF-E1921274139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C407EE92-29BD-460C-8617-10CEFA988E88}" type="datetimeFigureOut">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88C7A-87F2-46C8-A4AF-E1921274139A}"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C407EE92-29BD-460C-8617-10CEFA988E88}" type="datetimeFigureOut">
              <a:rPr lang="en-US" smtClean="0"/>
              <a:t>9/6/2023</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6E588C7A-87F2-46C8-A4AF-E1921274139A}"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1626" y="166577"/>
            <a:ext cx="7772400" cy="1200329"/>
          </a:xfrm>
          <a:prstGeom prst="rect">
            <a:avLst/>
          </a:prstGeom>
          <a:noFill/>
        </p:spPr>
        <p:txBody>
          <a:bodyPr wrap="square" rtlCol="0">
            <a:spAutoFit/>
          </a:bodyPr>
          <a:lstStyle/>
          <a:p>
            <a:pPr algn="ctr"/>
            <a:r>
              <a:rPr lang="en-IN" sz="2400" b="1" u="sng" dirty="0" smtClean="0"/>
              <a:t>APNAMART / APNACART </a:t>
            </a:r>
            <a:r>
              <a:rPr lang="en-IN" sz="2400" b="1" u="sng" dirty="0" smtClean="0"/>
              <a:t>– </a:t>
            </a:r>
            <a:r>
              <a:rPr lang="en-US" sz="2400" b="1" u="sng" dirty="0"/>
              <a:t>SIITO VOUCHER POINTS UTILISATION THROUGH DEDUCTION IN PRODUCTS PURCHASE VALUE</a:t>
            </a:r>
            <a:endPar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TextBox 5"/>
          <p:cNvSpPr txBox="1"/>
          <p:nvPr/>
        </p:nvSpPr>
        <p:spPr>
          <a:xfrm>
            <a:off x="685800" y="1330174"/>
            <a:ext cx="6934200" cy="400110"/>
          </a:xfrm>
          <a:prstGeom prst="rect">
            <a:avLst/>
          </a:prstGeom>
          <a:noFill/>
        </p:spPr>
        <p:txBody>
          <a:bodyPr wrap="square" rtlCol="0">
            <a:spAutoFit/>
          </a:bodyPr>
          <a:lstStyle/>
          <a:p>
            <a:pPr algn="ctr"/>
            <a:r>
              <a:rPr lang="en-US" dirty="0" smtClean="0"/>
              <a:t>Mail ID : </a:t>
            </a:r>
            <a:r>
              <a:rPr lang="en-US" sz="2000" dirty="0" smtClean="0">
                <a:solidFill>
                  <a:srgbClr val="FF0000"/>
                </a:solidFill>
              </a:rPr>
              <a:t>apnamart29@gmail.com</a:t>
            </a:r>
          </a:p>
        </p:txBody>
      </p:sp>
      <p:sp>
        <p:nvSpPr>
          <p:cNvPr id="7" name="TextBox 6"/>
          <p:cNvSpPr txBox="1"/>
          <p:nvPr/>
        </p:nvSpPr>
        <p:spPr>
          <a:xfrm>
            <a:off x="1009650" y="5638800"/>
            <a:ext cx="3200400" cy="954107"/>
          </a:xfrm>
          <a:prstGeom prst="rect">
            <a:avLst/>
          </a:prstGeom>
          <a:noFill/>
        </p:spPr>
        <p:txBody>
          <a:bodyPr wrap="square" rtlCol="0">
            <a:spAutoFit/>
          </a:bodyPr>
          <a:lstStyle/>
          <a:p>
            <a:r>
              <a:rPr lang="en-US" sz="1400" dirty="0" smtClean="0"/>
              <a:t>APNAMART First Mobile No. : 9773359969</a:t>
            </a:r>
          </a:p>
          <a:p>
            <a:r>
              <a:rPr lang="en-US" sz="1400" dirty="0" smtClean="0"/>
              <a:t>APNAMART Second Mobile No. : 9773359970</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1828800"/>
            <a:ext cx="5410200" cy="3904952"/>
          </a:xfrm>
          <a:prstGeom prst="rect">
            <a:avLst/>
          </a:prstGeom>
        </p:spPr>
      </p:pic>
    </p:spTree>
    <p:extLst>
      <p:ext uri="{BB962C8B-B14F-4D97-AF65-F5344CB8AC3E}">
        <p14:creationId xmlns:p14="http://schemas.microsoft.com/office/powerpoint/2010/main" val="15513971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6800" y="3505200"/>
            <a:ext cx="7162800" cy="1569660"/>
          </a:xfrm>
          <a:prstGeom prst="rect">
            <a:avLst/>
          </a:prstGeom>
        </p:spPr>
        <p:txBody>
          <a:bodyPr wrap="square">
            <a:spAutoFit/>
          </a:bodyPr>
          <a:lstStyle/>
          <a:p>
            <a:r>
              <a:rPr lang="hi-IN" sz="2400" dirty="0"/>
              <a:t>फ्लो चार्ट - अपनामार्ट और अपनाकार्ट - </a:t>
            </a:r>
            <a:r>
              <a:rPr lang="en-US" sz="2400" dirty="0"/>
              <a:t>SIITO </a:t>
            </a:r>
            <a:r>
              <a:rPr lang="hi-IN" sz="2400" dirty="0"/>
              <a:t>वाउचर पॉइंट - अपनाकार्ट - ऑनलाइन ई.कॉमर्स प्लेटफॉर्म और अपनामार्ट - ऑफलाइन स्टोर में कुल उत्पाद खरीद मूल्य में कटौती के माध्यम से उपयोगिता तंत्र।</a:t>
            </a:r>
            <a:endParaRPr lang="en-US" sz="2400" dirty="0"/>
          </a:p>
        </p:txBody>
      </p:sp>
      <p:sp>
        <p:nvSpPr>
          <p:cNvPr id="5" name="Rectangle 4"/>
          <p:cNvSpPr/>
          <p:nvPr/>
        </p:nvSpPr>
        <p:spPr>
          <a:xfrm>
            <a:off x="961360" y="685800"/>
            <a:ext cx="7373679" cy="2308324"/>
          </a:xfrm>
          <a:prstGeom prst="rect">
            <a:avLst/>
          </a:prstGeom>
        </p:spPr>
        <p:txBody>
          <a:bodyPr wrap="square">
            <a:spAutoFit/>
          </a:bodyPr>
          <a:lstStyle/>
          <a:p>
            <a:r>
              <a:rPr lang="en-IN" sz="2400" b="1" dirty="0"/>
              <a:t>FLOW CHART – APNA MART &amp; APNA CART – SIITO VOUCHER POINTS – UTILITY MECHANISM THROUGH DEDUCTION IN TOTAL PRODUCTS PURCHASE VALUE IN APNA KART – ONLINE E.COMMERCE PLATFORM &amp; APNA MART – OFFLINE STORE.</a:t>
            </a:r>
            <a:endParaRPr lang="en-US" sz="2400" dirty="0"/>
          </a:p>
        </p:txBody>
      </p:sp>
      <p:cxnSp>
        <p:nvCxnSpPr>
          <p:cNvPr id="7" name="Straight Connector 6"/>
          <p:cNvCxnSpPr/>
          <p:nvPr/>
        </p:nvCxnSpPr>
        <p:spPr>
          <a:xfrm>
            <a:off x="304800" y="3298924"/>
            <a:ext cx="8229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06608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0"/>
            <a:ext cx="7772400" cy="2554545"/>
          </a:xfrm>
          <a:prstGeom prst="rect">
            <a:avLst/>
          </a:prstGeom>
        </p:spPr>
        <p:txBody>
          <a:bodyPr wrap="square">
            <a:spAutoFit/>
          </a:bodyPr>
          <a:lstStyle/>
          <a:p>
            <a:r>
              <a:rPr lang="en-IN" sz="2000" dirty="0"/>
              <a:t>TO STARTWITH APNA </a:t>
            </a:r>
            <a:r>
              <a:rPr lang="en-IN" sz="2000" dirty="0" smtClean="0"/>
              <a:t>CART </a:t>
            </a:r>
            <a:r>
              <a:rPr lang="en-IN" sz="2000" dirty="0"/>
              <a:t>/ APNA MART BUSINESS OPERATIONS WILL BE CONDUCTED IN WORKING DAYS FROM 10.00 A.M TO 06.00 P.M. BY OPERATING MANNULLAY. TILL THE AUTOMATED INTEGRATED PROGRAM INTRODUCTION, THE COMMUNITY MEMBERS &amp; LEADERS ARE ADVICED TO CO-OPERATE WITH THE PREVAILING WORKING SYSTEM BY UNDERSTANDING THOROUGHLY THE OPERATING MECHANISM &amp; MODALITIES IN ORDER TO ENSURE EACH MEMBERS PURCHASE AS SUCCESSFUL</a:t>
            </a:r>
            <a:r>
              <a:rPr lang="en-IN" sz="2000" u="sng" dirty="0"/>
              <a:t>.</a:t>
            </a:r>
            <a:endParaRPr lang="en-US" sz="2000" dirty="0"/>
          </a:p>
        </p:txBody>
      </p:sp>
      <p:cxnSp>
        <p:nvCxnSpPr>
          <p:cNvPr id="4" name="Straight Connector 3"/>
          <p:cNvCxnSpPr/>
          <p:nvPr/>
        </p:nvCxnSpPr>
        <p:spPr>
          <a:xfrm>
            <a:off x="304800" y="3243714"/>
            <a:ext cx="88392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85800" y="3505200"/>
            <a:ext cx="7848600" cy="2000548"/>
          </a:xfrm>
          <a:prstGeom prst="rect">
            <a:avLst/>
          </a:prstGeom>
          <a:noFill/>
        </p:spPr>
        <p:txBody>
          <a:bodyPr wrap="square" rtlCol="0">
            <a:spAutoFit/>
          </a:bodyPr>
          <a:lstStyle/>
          <a:p>
            <a:r>
              <a:rPr lang="hi-IN" sz="2000" dirty="0"/>
              <a:t>अपना कार्ट/अपना मार्ट के साथ व्यापार शुरू करने के लिए कामकाजी दिनों में सुबह 10.00 बजे से शाम </a:t>
            </a:r>
            <a:r>
              <a:rPr lang="hi-IN" sz="2400" dirty="0"/>
              <a:t>06.00</a:t>
            </a:r>
            <a:r>
              <a:rPr lang="hi-IN" sz="2000" dirty="0"/>
              <a:t> बजे तक संचालन किया जाएगा। मैनुअली को संचालित करके। स्वचालित एकीकृत कार्यक्रम के परिचय तक, समुदाय के सदस्यों और </a:t>
            </a:r>
            <a:r>
              <a:rPr lang="hi-IN" sz="2000" dirty="0" smtClean="0"/>
              <a:t>नेताओं</a:t>
            </a:r>
            <a:r>
              <a:rPr lang="en-US" sz="2000" dirty="0" smtClean="0"/>
              <a:t> (leaders)</a:t>
            </a:r>
            <a:r>
              <a:rPr lang="hi-IN" sz="2000" dirty="0" smtClean="0"/>
              <a:t> </a:t>
            </a:r>
            <a:r>
              <a:rPr lang="hi-IN" sz="2000" dirty="0"/>
              <a:t>को प्रत्येक सदस्य की खरीद को सफल सुनिश्चित करने के लिए ऑपरेटिंग तंत्र और तौर-तरीकों को अच्छी तरह से समझकर मौजूदा कार्य प्रणाली के साथ सहयोग करने की सलाह दी जाती है।</a:t>
            </a:r>
            <a:endParaRPr lang="en-US" sz="2000" dirty="0"/>
          </a:p>
        </p:txBody>
      </p:sp>
    </p:spTree>
    <p:extLst>
      <p:ext uri="{BB962C8B-B14F-4D97-AF65-F5344CB8AC3E}">
        <p14:creationId xmlns:p14="http://schemas.microsoft.com/office/powerpoint/2010/main" val="1383009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4395" y="990600"/>
            <a:ext cx="6705600" cy="1477328"/>
          </a:xfrm>
          <a:prstGeom prst="rect">
            <a:avLst/>
          </a:prstGeom>
        </p:spPr>
        <p:txBody>
          <a:bodyPr wrap="square">
            <a:spAutoFit/>
          </a:bodyPr>
          <a:lstStyle/>
          <a:p>
            <a:r>
              <a:rPr lang="en-IN" dirty="0"/>
              <a:t>MY LAST 21 MONTHS INTENSIFIED WORKING WITH THIS COMMUNITY MEMBERS &amp; LEADERS ARE ENCOURAGING ME TO RENDER MY SERVICES &amp; EXPERIENES IN E.COMMERCE &amp; OTHER PRODUCTS SEGMENTS IRRESPECTIVE OF ALL HURDELS &amp;PROBLEMS.</a:t>
            </a:r>
            <a:endParaRPr lang="en-US" dirty="0"/>
          </a:p>
        </p:txBody>
      </p:sp>
      <p:sp>
        <p:nvSpPr>
          <p:cNvPr id="3" name="Rectangle 2"/>
          <p:cNvSpPr/>
          <p:nvPr/>
        </p:nvSpPr>
        <p:spPr>
          <a:xfrm>
            <a:off x="1010092" y="3505200"/>
            <a:ext cx="6794205" cy="1323439"/>
          </a:xfrm>
          <a:prstGeom prst="rect">
            <a:avLst/>
          </a:prstGeom>
        </p:spPr>
        <p:txBody>
          <a:bodyPr wrap="square">
            <a:spAutoFit/>
          </a:bodyPr>
          <a:lstStyle/>
          <a:p>
            <a:r>
              <a:rPr lang="hi-IN" sz="2000" dirty="0"/>
              <a:t>पिछले 21 महीनों से इस समुदाय के सदस्यों और नेताओं के साथ गहन काम करने से मुझे सभी बाधाओं और समस्याओं के बावजूद ई.कॉमर्स और अन्य उत्पाद क्षेत्रों में अपनी सेवाएं और अनुभव प्रदान करने के लिए प्रोत्साहित किया जा रहा है।</a:t>
            </a:r>
            <a:endParaRPr lang="en-US" sz="2000" dirty="0"/>
          </a:p>
        </p:txBody>
      </p:sp>
    </p:spTree>
    <p:extLst>
      <p:ext uri="{BB962C8B-B14F-4D97-AF65-F5344CB8AC3E}">
        <p14:creationId xmlns:p14="http://schemas.microsoft.com/office/powerpoint/2010/main" val="19918747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8726" y="914400"/>
            <a:ext cx="8610600" cy="2308324"/>
          </a:xfrm>
          <a:prstGeom prst="rect">
            <a:avLst/>
          </a:prstGeom>
        </p:spPr>
        <p:txBody>
          <a:bodyPr wrap="square">
            <a:spAutoFit/>
          </a:bodyPr>
          <a:lstStyle/>
          <a:p>
            <a:r>
              <a:rPr lang="en-IN" sz="1600" dirty="0"/>
              <a:t>In fact, I have been trying to launch from the last 4 months but could deliver on 31.08.2023. At times I do receive lots of criticism, threats, blackmailing &amp; warnings. My humble reply to all those to understand my working pattern as a CONSULTANT FOR PRODUCTS &amp; MANAGEMENT SERVICES and E.COMMERCE PALTFORM OWNER to supply products. I am not coming under payroll, not in the management &amp; do not have any MDR / SIITO ID. I can establish with clarity to any departments &amp; Government. So, it is up to the COMMUNITY MEMBERS &amp; LEADERS to discover me &amp; utilize my services. The additional supporting proximity with the CEO &amp; MD due to our friendship. Always &amp; in all the ways I have been trying my level best to render my services to ensure the COMPANY &amp; COMMUNITY SURVIVAL and existence.</a:t>
            </a:r>
            <a:endParaRPr lang="en-US" sz="1600" dirty="0"/>
          </a:p>
        </p:txBody>
      </p:sp>
      <p:sp>
        <p:nvSpPr>
          <p:cNvPr id="3" name="Rectangle 2"/>
          <p:cNvSpPr/>
          <p:nvPr/>
        </p:nvSpPr>
        <p:spPr>
          <a:xfrm>
            <a:off x="370367" y="3581400"/>
            <a:ext cx="8763000" cy="2862322"/>
          </a:xfrm>
          <a:prstGeom prst="rect">
            <a:avLst/>
          </a:prstGeom>
        </p:spPr>
        <p:txBody>
          <a:bodyPr wrap="square">
            <a:spAutoFit/>
          </a:bodyPr>
          <a:lstStyle/>
          <a:p>
            <a:r>
              <a:rPr lang="hi-IN" dirty="0"/>
              <a:t>दरअसल, मैं पिछले 4 महीनों से लॉन्च करने की कोशिश कर रहा हूं लेकिन 31.08.2023 को डिलीवरी कर सका। कभी-कभी मुझे बहुत आलोचना, धमकियाँ, ब्लैकमेलिंग और चेतावनियाँ मिलती हैं। उत्पादों और प्रबंधन सेवाओं के लिए एक सलाहकार और उत्पादों की आपूर्ति के लिए ई.कॉमर्स प्लेटफ़ॉर्म के मालिक के रूप में मेरे काम करने के तरीके को समझने वाले उन सभी को मेरा विनम्र उत्तर। मैं पेरोल के अंतर्गत नहीं आ रहा हूं, प्रबंधन में नहीं हूं और मेरे पास कोई एमडीआर/एसआईआईटीओ आईडी नहीं है। मैं किसी भी विभाग और सरकार को स्पष्टता के साथ स्थापित कर सकता हूं। इसलिए, मुझे खोजना और मेरी सेवाओं का उपयोग करना समुदाय के सदस्यों और </a:t>
            </a:r>
            <a:r>
              <a:rPr lang="hi-IN" dirty="0" smtClean="0"/>
              <a:t>नेताओं</a:t>
            </a:r>
            <a:r>
              <a:rPr lang="en-US" dirty="0" smtClean="0"/>
              <a:t> (leaders)</a:t>
            </a:r>
            <a:r>
              <a:rPr lang="hi-IN" dirty="0" smtClean="0"/>
              <a:t> </a:t>
            </a:r>
            <a:r>
              <a:rPr lang="hi-IN" dirty="0"/>
              <a:t>पर निर्भर है। हमारी दोस्ती के कारण सीईओ और एमडी के साथ अतिरिक्त सहायक निकटता। हमेशा और सभी तरीकों से मैं कंपनी और समुदाय के अस्तित्व को सुनिश्चित करने के लिए अपनी सेवाएं प्रदान करने के लिए अपने स्तर पर सर्वश्रेष्ठ प्रयास करता रहा हूं।</a:t>
            </a:r>
            <a:endParaRPr lang="en-US" dirty="0"/>
          </a:p>
        </p:txBody>
      </p:sp>
      <p:cxnSp>
        <p:nvCxnSpPr>
          <p:cNvPr id="5" name="Straight Connector 4"/>
          <p:cNvCxnSpPr/>
          <p:nvPr/>
        </p:nvCxnSpPr>
        <p:spPr>
          <a:xfrm>
            <a:off x="76200" y="3475167"/>
            <a:ext cx="8763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0619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213009"/>
            <a:ext cx="7543800" cy="1631216"/>
          </a:xfrm>
          <a:prstGeom prst="rect">
            <a:avLst/>
          </a:prstGeom>
        </p:spPr>
        <p:txBody>
          <a:bodyPr wrap="square">
            <a:spAutoFit/>
          </a:bodyPr>
          <a:lstStyle/>
          <a:p>
            <a:r>
              <a:rPr lang="en-IN" sz="2000" dirty="0"/>
              <a:t>At the outset I can only appeal to all for the whole hearted involvement &amp; committed co-operation to make our business as successful by ensuring each business successful transaction which can pave the way to get all the available best PREMIUM PRODUCTS IN ALL SEGMENTS. </a:t>
            </a:r>
            <a:endParaRPr lang="en-US" sz="2000" dirty="0"/>
          </a:p>
        </p:txBody>
      </p:sp>
      <p:sp>
        <p:nvSpPr>
          <p:cNvPr id="3" name="Rectangle 2"/>
          <p:cNvSpPr/>
          <p:nvPr/>
        </p:nvSpPr>
        <p:spPr>
          <a:xfrm>
            <a:off x="653902" y="3740406"/>
            <a:ext cx="7848600" cy="1323439"/>
          </a:xfrm>
          <a:prstGeom prst="rect">
            <a:avLst/>
          </a:prstGeom>
        </p:spPr>
        <p:txBody>
          <a:bodyPr wrap="square">
            <a:spAutoFit/>
          </a:bodyPr>
          <a:lstStyle/>
          <a:p>
            <a:r>
              <a:rPr lang="hi-IN" sz="2000" dirty="0"/>
              <a:t>शुरुआत में मैं केवल प्रत्येक व्यवसाय के सफल लेनदेन को सुनिश्चित करके हमारे व्यवसाय को सफल बनाने के लिए पूरे दिल से भागीदारी और प्रतिबद्ध सहयोग की अपील कर सकता हूं, जो सभी क्षेत्रों में सभी उपलब्ध सर्वोत्तम प्रीमियम उत्पादों को प्राप्त करने का मार्ग प्रशस्त कर सकता है।</a:t>
            </a:r>
            <a:endParaRPr lang="en-US" sz="2000" dirty="0"/>
          </a:p>
        </p:txBody>
      </p:sp>
      <p:cxnSp>
        <p:nvCxnSpPr>
          <p:cNvPr id="5" name="Straight Connector 4"/>
          <p:cNvCxnSpPr/>
          <p:nvPr/>
        </p:nvCxnSpPr>
        <p:spPr>
          <a:xfrm>
            <a:off x="304800" y="3124200"/>
            <a:ext cx="8305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54951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371600"/>
            <a:ext cx="7848600" cy="1323439"/>
          </a:xfrm>
          <a:prstGeom prst="rect">
            <a:avLst/>
          </a:prstGeom>
        </p:spPr>
        <p:txBody>
          <a:bodyPr wrap="square">
            <a:spAutoFit/>
          </a:bodyPr>
          <a:lstStyle/>
          <a:p>
            <a:r>
              <a:rPr lang="en-IN" sz="2000" dirty="0"/>
              <a:t>This victory of ours is first of its kind in our industry. SIITO VOUVHER POINTS are UTILISED through deduction in the PURCHASE OF ALL AVAILABLE PRODUCTS IN OUR E.COMMERCE PLATFORM.</a:t>
            </a:r>
            <a:endParaRPr lang="en-US" sz="2000" dirty="0"/>
          </a:p>
        </p:txBody>
      </p:sp>
      <p:cxnSp>
        <p:nvCxnSpPr>
          <p:cNvPr id="4" name="Straight Connector 3"/>
          <p:cNvCxnSpPr/>
          <p:nvPr/>
        </p:nvCxnSpPr>
        <p:spPr>
          <a:xfrm>
            <a:off x="228600" y="2971800"/>
            <a:ext cx="84582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609600" y="3844499"/>
            <a:ext cx="7543800" cy="1015663"/>
          </a:xfrm>
          <a:prstGeom prst="rect">
            <a:avLst/>
          </a:prstGeom>
        </p:spPr>
        <p:txBody>
          <a:bodyPr wrap="square">
            <a:spAutoFit/>
          </a:bodyPr>
          <a:lstStyle/>
          <a:p>
            <a:r>
              <a:rPr lang="hi-IN" sz="2000" dirty="0"/>
              <a:t>हमारी यह जीत हमारे उद्योग में अपनी तरह की पहली जीत है। </a:t>
            </a:r>
            <a:r>
              <a:rPr lang="en-US" sz="2000" dirty="0" smtClean="0"/>
              <a:t>SIITO</a:t>
            </a:r>
            <a:r>
              <a:rPr lang="hi-IN" sz="2000" dirty="0" smtClean="0"/>
              <a:t> </a:t>
            </a:r>
            <a:r>
              <a:rPr lang="hi-IN" sz="2000" dirty="0"/>
              <a:t>वाउचर पॉइंट्स का उपयोग हमारे ई.कॉमर्स प्लेटफॉर्म पर सभी उपलब्ध उत्पादों की खरीद में कटौती के माध्यम से किया जाता है।</a:t>
            </a:r>
            <a:endParaRPr lang="en-US" sz="2000" dirty="0"/>
          </a:p>
        </p:txBody>
      </p:sp>
    </p:spTree>
    <p:extLst>
      <p:ext uri="{BB962C8B-B14F-4D97-AF65-F5344CB8AC3E}">
        <p14:creationId xmlns:p14="http://schemas.microsoft.com/office/powerpoint/2010/main" val="11759445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62472" y="228600"/>
            <a:ext cx="4563237" cy="369332"/>
          </a:xfrm>
          <a:prstGeom prst="rect">
            <a:avLst/>
          </a:prstGeom>
          <a:noFill/>
        </p:spPr>
        <p:txBody>
          <a:bodyPr wrap="none" rtlCol="0">
            <a:spAutoFit/>
          </a:bodyPr>
          <a:lstStyle/>
          <a:p>
            <a:pPr lvl="0"/>
            <a:r>
              <a:rPr lang="en-IN" b="1" dirty="0" smtClean="0"/>
              <a:t>STEP 1 : VISIT WEBSITE – </a:t>
            </a:r>
            <a:r>
              <a:rPr lang="en-IN" b="1" dirty="0" smtClean="0">
                <a:solidFill>
                  <a:srgbClr val="FF0000"/>
                </a:solidFill>
              </a:rPr>
              <a:t>www.apnamart.net</a:t>
            </a:r>
            <a:endParaRPr lang="en-US" dirty="0">
              <a:solidFill>
                <a:srgbClr val="FF0000"/>
              </a:solidFill>
            </a:endParaRPr>
          </a:p>
        </p:txBody>
      </p:sp>
      <p:sp>
        <p:nvSpPr>
          <p:cNvPr id="6" name="TextBox 5"/>
          <p:cNvSpPr txBox="1"/>
          <p:nvPr/>
        </p:nvSpPr>
        <p:spPr>
          <a:xfrm>
            <a:off x="662473" y="5410200"/>
            <a:ext cx="184731" cy="646331"/>
          </a:xfrm>
          <a:prstGeom prst="rect">
            <a:avLst/>
          </a:prstGeom>
          <a:noFill/>
        </p:spPr>
        <p:txBody>
          <a:bodyPr wrap="none" rtlCol="0">
            <a:spAutoFit/>
          </a:bodyPr>
          <a:lstStyle/>
          <a:p>
            <a:endParaRPr lang="en-US" dirty="0" smtClean="0"/>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36030"/>
            <a:ext cx="9144000" cy="4480173"/>
          </a:xfrm>
          <a:prstGeom prst="rect">
            <a:avLst/>
          </a:prstGeom>
        </p:spPr>
      </p:pic>
      <p:sp>
        <p:nvSpPr>
          <p:cNvPr id="3" name="Rectangle 2"/>
          <p:cNvSpPr/>
          <p:nvPr/>
        </p:nvSpPr>
        <p:spPr>
          <a:xfrm>
            <a:off x="674878" y="621706"/>
            <a:ext cx="6043127" cy="369332"/>
          </a:xfrm>
          <a:prstGeom prst="rect">
            <a:avLst/>
          </a:prstGeom>
        </p:spPr>
        <p:txBody>
          <a:bodyPr wrap="square">
            <a:spAutoFit/>
          </a:bodyPr>
          <a:lstStyle/>
          <a:p>
            <a:r>
              <a:rPr lang="hi-IN" dirty="0"/>
              <a:t>चरण 1: वेबसाइट पर जाएँ - </a:t>
            </a:r>
            <a:r>
              <a:rPr lang="en-US" dirty="0"/>
              <a:t>www.apnamart.net</a:t>
            </a:r>
          </a:p>
        </p:txBody>
      </p:sp>
    </p:spTree>
    <p:extLst>
      <p:ext uri="{BB962C8B-B14F-4D97-AF65-F5344CB8AC3E}">
        <p14:creationId xmlns:p14="http://schemas.microsoft.com/office/powerpoint/2010/main" val="36182470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542" y="1032808"/>
            <a:ext cx="8763000" cy="1938992"/>
          </a:xfrm>
          <a:prstGeom prst="rect">
            <a:avLst/>
          </a:prstGeom>
          <a:noFill/>
        </p:spPr>
        <p:txBody>
          <a:bodyPr wrap="square" rtlCol="0">
            <a:spAutoFit/>
          </a:bodyPr>
          <a:lstStyle/>
          <a:p>
            <a:r>
              <a:rPr lang="en-US" sz="2000" dirty="0" smtClean="0"/>
              <a:t>STEP – 2 :</a:t>
            </a:r>
            <a:r>
              <a:rPr lang="en-IN" sz="2000" dirty="0"/>
              <a:t>SELECT THE PRODUCTS &amp; AFTER THOROUGH ANALYSIS TOTAL SELECTED PRODUCTS PURCHASE ORDER WILL BE </a:t>
            </a:r>
            <a:r>
              <a:rPr lang="en-IN" sz="2000" dirty="0" smtClean="0"/>
              <a:t>GENERATED.</a:t>
            </a:r>
          </a:p>
          <a:p>
            <a:endParaRPr lang="en-IN" sz="2000" dirty="0"/>
          </a:p>
          <a:p>
            <a:r>
              <a:rPr lang="hi-IN" sz="2000" dirty="0"/>
              <a:t>चरण - 2: उत्पादों का चयन करें और गहन विश्लेषण के बाद कुल चयनित उत्पाद खरीद ऑर्डर तैयार किया जाएगा।</a:t>
            </a:r>
            <a:endParaRPr lang="en-IN" sz="2000"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28" y="2971800"/>
            <a:ext cx="8995144" cy="2756565"/>
          </a:xfrm>
          <a:prstGeom prst="rect">
            <a:avLst/>
          </a:prstGeom>
        </p:spPr>
      </p:pic>
    </p:spTree>
    <p:extLst>
      <p:ext uri="{BB962C8B-B14F-4D97-AF65-F5344CB8AC3E}">
        <p14:creationId xmlns:p14="http://schemas.microsoft.com/office/powerpoint/2010/main" val="23533233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8982" y="1371600"/>
            <a:ext cx="8763000" cy="369332"/>
          </a:xfrm>
          <a:prstGeom prst="rect">
            <a:avLst/>
          </a:prstGeom>
          <a:noFill/>
        </p:spPr>
        <p:txBody>
          <a:bodyPr wrap="square" rtlCol="0">
            <a:spAutoFit/>
          </a:bodyPr>
          <a:lstStyle/>
          <a:p>
            <a:r>
              <a:rPr lang="en-US" dirty="0" smtClean="0"/>
              <a:t>Now </a:t>
            </a:r>
            <a:r>
              <a:rPr lang="en-US" dirty="0"/>
              <a:t>if you have selected the products then you will go to the cart option.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32" y="2362199"/>
            <a:ext cx="8953500" cy="2244593"/>
          </a:xfrm>
          <a:prstGeom prst="rect">
            <a:avLst/>
          </a:prstGeom>
        </p:spPr>
      </p:pic>
      <p:sp>
        <p:nvSpPr>
          <p:cNvPr id="6" name="TextBox 5"/>
          <p:cNvSpPr txBox="1"/>
          <p:nvPr/>
        </p:nvSpPr>
        <p:spPr>
          <a:xfrm>
            <a:off x="205563" y="5334000"/>
            <a:ext cx="8534400" cy="369332"/>
          </a:xfrm>
          <a:prstGeom prst="rect">
            <a:avLst/>
          </a:prstGeom>
          <a:noFill/>
        </p:spPr>
        <p:txBody>
          <a:bodyPr wrap="square" rtlCol="0">
            <a:spAutoFit/>
          </a:bodyPr>
          <a:lstStyle/>
          <a:p>
            <a:r>
              <a:rPr lang="en-US" dirty="0" smtClean="0"/>
              <a:t>- Click on Process to Checkout</a:t>
            </a:r>
            <a:endParaRPr lang="en-US" dirty="0"/>
          </a:p>
        </p:txBody>
      </p:sp>
      <p:sp>
        <p:nvSpPr>
          <p:cNvPr id="2" name="Rectangle 1"/>
          <p:cNvSpPr/>
          <p:nvPr/>
        </p:nvSpPr>
        <p:spPr>
          <a:xfrm>
            <a:off x="205563" y="1752693"/>
            <a:ext cx="7696200" cy="369332"/>
          </a:xfrm>
          <a:prstGeom prst="rect">
            <a:avLst/>
          </a:prstGeom>
        </p:spPr>
        <p:txBody>
          <a:bodyPr wrap="square">
            <a:spAutoFit/>
          </a:bodyPr>
          <a:lstStyle/>
          <a:p>
            <a:r>
              <a:rPr lang="hi-IN" dirty="0"/>
              <a:t>अब अगर आपने प्रोडक्ट्स सेलेक्ट कर लिया है तो आप कार्ट ऑप्शन पर जाएंगे।</a:t>
            </a:r>
            <a:endParaRPr lang="en-US" dirty="0"/>
          </a:p>
        </p:txBody>
      </p:sp>
      <p:sp>
        <p:nvSpPr>
          <p:cNvPr id="4" name="Rectangle 3"/>
          <p:cNvSpPr/>
          <p:nvPr/>
        </p:nvSpPr>
        <p:spPr>
          <a:xfrm>
            <a:off x="209107" y="5726001"/>
            <a:ext cx="3324949" cy="369332"/>
          </a:xfrm>
          <a:prstGeom prst="rect">
            <a:avLst/>
          </a:prstGeom>
        </p:spPr>
        <p:txBody>
          <a:bodyPr wrap="none">
            <a:spAutoFit/>
          </a:bodyPr>
          <a:lstStyle/>
          <a:p>
            <a:r>
              <a:rPr lang="hi-IN" dirty="0"/>
              <a:t>- प्रोसेस टू चेकआउट पर क्लिक करें</a:t>
            </a:r>
            <a:endParaRPr lang="en-US" dirty="0"/>
          </a:p>
        </p:txBody>
      </p:sp>
    </p:spTree>
    <p:extLst>
      <p:ext uri="{BB962C8B-B14F-4D97-AF65-F5344CB8AC3E}">
        <p14:creationId xmlns:p14="http://schemas.microsoft.com/office/powerpoint/2010/main" val="39785549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964557"/>
            <a:ext cx="8763000" cy="923330"/>
          </a:xfrm>
          <a:prstGeom prst="rect">
            <a:avLst/>
          </a:prstGeom>
          <a:noFill/>
        </p:spPr>
        <p:txBody>
          <a:bodyPr wrap="square" rtlCol="0">
            <a:spAutoFit/>
          </a:bodyPr>
          <a:lstStyle/>
          <a:p>
            <a:pPr lvl="0"/>
            <a:r>
              <a:rPr lang="en-US" dirty="0" smtClean="0"/>
              <a:t>STEP – </a:t>
            </a:r>
            <a:r>
              <a:rPr lang="en-US" dirty="0"/>
              <a:t>3</a:t>
            </a:r>
            <a:r>
              <a:rPr lang="en-US" dirty="0" smtClean="0"/>
              <a:t>: </a:t>
            </a:r>
            <a:r>
              <a:rPr lang="en-IN" dirty="0"/>
              <a:t>MDR ID, REGISTERED MAIL ID &amp; REGISTERED MOBILE NUMER ARE MANDATORY TO USE SIITO VOUCHER POINTS. DOWNLOAD PURCHASE ORDER COPY IN PDF FOR THE REFERENCE.</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279" y="1887887"/>
            <a:ext cx="3993100" cy="442349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1958101"/>
            <a:ext cx="3059801" cy="3151833"/>
          </a:xfrm>
          <a:prstGeom prst="rect">
            <a:avLst/>
          </a:prstGeom>
        </p:spPr>
      </p:pic>
      <p:sp>
        <p:nvSpPr>
          <p:cNvPr id="7" name="TextBox 6"/>
          <p:cNvSpPr txBox="1"/>
          <p:nvPr/>
        </p:nvSpPr>
        <p:spPr>
          <a:xfrm>
            <a:off x="5062870" y="5383726"/>
            <a:ext cx="3703100" cy="923330"/>
          </a:xfrm>
          <a:prstGeom prst="rect">
            <a:avLst/>
          </a:prstGeom>
          <a:noFill/>
        </p:spPr>
        <p:txBody>
          <a:bodyPr wrap="square" rtlCol="0">
            <a:spAutoFit/>
          </a:bodyPr>
          <a:lstStyle/>
          <a:p>
            <a:r>
              <a:rPr lang="en-US" dirty="0"/>
              <a:t>After filling it, click on place order, and also see the terms and conditions.</a:t>
            </a:r>
          </a:p>
        </p:txBody>
      </p:sp>
    </p:spTree>
    <p:extLst>
      <p:ext uri="{BB962C8B-B14F-4D97-AF65-F5344CB8AC3E}">
        <p14:creationId xmlns:p14="http://schemas.microsoft.com/office/powerpoint/2010/main" val="10220816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4544" y="1502735"/>
            <a:ext cx="8305800" cy="2554545"/>
          </a:xfrm>
          <a:prstGeom prst="rect">
            <a:avLst/>
          </a:prstGeom>
          <a:noFill/>
        </p:spPr>
        <p:txBody>
          <a:bodyPr wrap="square" rtlCol="0">
            <a:spAutoFit/>
          </a:bodyPr>
          <a:lstStyle/>
          <a:p>
            <a:pPr lvl="0"/>
            <a:r>
              <a:rPr lang="en-US" sz="1600" b="1" u="sng" dirty="0" smtClean="0">
                <a:solidFill>
                  <a:schemeClr val="tx2">
                    <a:lumMod val="75000"/>
                  </a:schemeClr>
                </a:solidFill>
              </a:rPr>
              <a:t>STEP – 4</a:t>
            </a:r>
            <a:r>
              <a:rPr lang="en-US" sz="1600" b="1" dirty="0" smtClean="0">
                <a:solidFill>
                  <a:schemeClr val="tx2">
                    <a:lumMod val="75000"/>
                  </a:schemeClr>
                </a:solidFill>
              </a:rPr>
              <a:t> </a:t>
            </a:r>
            <a:r>
              <a:rPr lang="en-US" sz="1600" dirty="0">
                <a:solidFill>
                  <a:schemeClr val="tx2">
                    <a:lumMod val="75000"/>
                  </a:schemeClr>
                </a:solidFill>
              </a:rPr>
              <a:t>: </a:t>
            </a:r>
            <a:r>
              <a:rPr lang="en-IN" sz="1600" dirty="0"/>
              <a:t>THE PURCHASE ORDER RECONFIRMATION ALONG WITH PAYMENT BREAK UP DETAILS WILL BE SENT TO COMMUNITY MEMBER THROUGH WHAT’S APP &amp; MAIL. AS PER PAYMENT BREAKUP THE COMMUNITY MEMBERS NEED TO TRANSFER SIITO VOUCHER POINTS TO THE APNA MART / APNA KART – GIVEN ID DETAILS THROUGH P 2 P PROCESS. ON SUCCESSFUL COMPLETION OF THE TRANSACTIONS, THE TRANSACTION DETAILS SHOULD BE SENT TO APNA MART / APNA KART – WHAT’S APP &amp; MAIL ID’S.</a:t>
            </a:r>
            <a:endParaRPr lang="en-US" sz="1600" dirty="0"/>
          </a:p>
          <a:p>
            <a:pPr algn="just"/>
            <a:endParaRPr lang="en-US" sz="1600" dirty="0">
              <a:solidFill>
                <a:schemeClr val="tx2">
                  <a:lumMod val="75000"/>
                </a:schemeClr>
              </a:solidFill>
            </a:endParaRPr>
          </a:p>
          <a:p>
            <a:pPr algn="just"/>
            <a:endParaRPr lang="en-US" sz="1600" dirty="0" smtClean="0">
              <a:solidFill>
                <a:schemeClr val="tx2">
                  <a:lumMod val="75000"/>
                </a:schemeClr>
              </a:solidFill>
            </a:endParaRPr>
          </a:p>
          <a:p>
            <a:pPr algn="just"/>
            <a:endParaRPr lang="en-US" sz="1600" dirty="0" smtClean="0">
              <a:solidFill>
                <a:schemeClr val="tx2">
                  <a:lumMod val="75000"/>
                </a:schemeClr>
              </a:solidFill>
            </a:endParaRPr>
          </a:p>
          <a:p>
            <a:pPr algn="just"/>
            <a:endParaRPr lang="en-US" sz="1600" b="1" dirty="0">
              <a:solidFill>
                <a:schemeClr val="bg2">
                  <a:lumMod val="25000"/>
                </a:schemeClr>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3147932"/>
            <a:ext cx="7239000" cy="3613763"/>
          </a:xfrm>
          <a:prstGeom prst="rect">
            <a:avLst/>
          </a:prstGeom>
        </p:spPr>
      </p:pic>
    </p:spTree>
    <p:extLst>
      <p:ext uri="{BB962C8B-B14F-4D97-AF65-F5344CB8AC3E}">
        <p14:creationId xmlns:p14="http://schemas.microsoft.com/office/powerpoint/2010/main" val="832354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997839"/>
            <a:ext cx="7924800" cy="3046988"/>
          </a:xfrm>
          <a:prstGeom prst="rect">
            <a:avLst/>
          </a:prstGeom>
        </p:spPr>
        <p:txBody>
          <a:bodyPr wrap="square">
            <a:spAutoFit/>
          </a:bodyPr>
          <a:lstStyle/>
          <a:p>
            <a:r>
              <a:rPr lang="en-US" sz="2400" dirty="0" smtClean="0"/>
              <a:t>STEP - </a:t>
            </a:r>
            <a:r>
              <a:rPr lang="hi-IN" sz="2400" dirty="0" smtClean="0"/>
              <a:t>4</a:t>
            </a:r>
            <a:r>
              <a:rPr lang="hi-IN" sz="2400" dirty="0"/>
              <a:t>. भुगतान विवरण के साथ खरीद आदेश की पुन: पुष्टि समुदाय के सदस्य को व्हाट्स ऐप और मेल के माध्यम से भेजी जाएगी। भुगतान ब्रेकअप के अनुसार समुदाय के सदस्यों </a:t>
            </a:r>
            <a:r>
              <a:rPr lang="hi-IN" sz="2400" dirty="0" smtClean="0"/>
              <a:t>को</a:t>
            </a:r>
            <a:r>
              <a:rPr lang="en-US" sz="2400" dirty="0" smtClean="0"/>
              <a:t> SIITO</a:t>
            </a:r>
            <a:r>
              <a:rPr lang="hi-IN" sz="2400" dirty="0" smtClean="0"/>
              <a:t> </a:t>
            </a:r>
            <a:r>
              <a:rPr lang="hi-IN" sz="2400" dirty="0"/>
              <a:t>वाउचर पॉइंट को अपना मार्ट/अपना कार्ट में स्थानांतरित करने की आवश्यकता होती है - पी 2 पी प्रक्रिया के माध्यम से आईडी विवरण दिया जाता है। लेन-देन सफलतापूर्वक पूरा होने पर, लेन-देन का विवरण अपना मार्ट/अपना कार्ट - व्हाट्स ऐप और मेल आईडी पर भेजा जाना चाहिए।</a:t>
            </a:r>
            <a:endParaRPr lang="en-US" sz="2400" dirty="0"/>
          </a:p>
        </p:txBody>
      </p:sp>
    </p:spTree>
    <p:extLst>
      <p:ext uri="{BB962C8B-B14F-4D97-AF65-F5344CB8AC3E}">
        <p14:creationId xmlns:p14="http://schemas.microsoft.com/office/powerpoint/2010/main" val="19616584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0" y="756705"/>
            <a:ext cx="7848600" cy="2031325"/>
          </a:xfrm>
          <a:prstGeom prst="rect">
            <a:avLst/>
          </a:prstGeom>
        </p:spPr>
        <p:txBody>
          <a:bodyPr wrap="square">
            <a:spAutoFit/>
          </a:bodyPr>
          <a:lstStyle/>
          <a:p>
            <a:r>
              <a:rPr lang="en-US" dirty="0" smtClean="0"/>
              <a:t>STEP - 5. COMMUNITY  MEMBER  WILL  RECEIVE  THE   </a:t>
            </a:r>
            <a:r>
              <a:rPr lang="en-US" dirty="0"/>
              <a:t>QR </a:t>
            </a:r>
            <a:r>
              <a:rPr lang="en-US" dirty="0" smtClean="0"/>
              <a:t> CODE </a:t>
            </a:r>
            <a:r>
              <a:rPr lang="en-US" dirty="0"/>
              <a:t>WITH </a:t>
            </a:r>
            <a:r>
              <a:rPr lang="en-US" dirty="0" smtClean="0"/>
              <a:t> INR  PAYMENT </a:t>
            </a:r>
            <a:r>
              <a:rPr lang="en-US" dirty="0"/>
              <a:t>DETAIL THROUGH WHAT’S APP / MAIL. ON SUCCESSFUL INR PAYMENT COMPLETION THE PAYMENT CONFIRMATION SCREEN SHOT SHOULD BE SENT TO MVCMART / MVCKART WHAT’S APP / MAIL. THE FINAL ORDER CONFIRMATION ALONG WITH DELIVERY SCHEDULE WILL BE SENT TO COMMUNITY MEMBER THROUGH WHAT’S APP / MAIL.</a:t>
            </a:r>
          </a:p>
        </p:txBody>
      </p:sp>
      <p:sp>
        <p:nvSpPr>
          <p:cNvPr id="4" name="Rectangle 3"/>
          <p:cNvSpPr/>
          <p:nvPr/>
        </p:nvSpPr>
        <p:spPr>
          <a:xfrm>
            <a:off x="762000" y="3729774"/>
            <a:ext cx="7848600" cy="1631216"/>
          </a:xfrm>
          <a:prstGeom prst="rect">
            <a:avLst/>
          </a:prstGeom>
        </p:spPr>
        <p:txBody>
          <a:bodyPr wrap="square">
            <a:spAutoFit/>
          </a:bodyPr>
          <a:lstStyle/>
          <a:p>
            <a:r>
              <a:rPr lang="en-US" sz="2000" dirty="0" smtClean="0"/>
              <a:t>STEP - </a:t>
            </a:r>
            <a:r>
              <a:rPr lang="hi-IN" sz="2000" dirty="0" smtClean="0"/>
              <a:t>5</a:t>
            </a:r>
            <a:r>
              <a:rPr lang="hi-IN" sz="2000" dirty="0"/>
              <a:t>. समुदाय के सदस्य को व्हाट्स ऐप/मेल के माध्यम से भारतीय रुपये भुगतान विवरण के साथ क्यूआर कोड प्राप्त होगा। आईएनआर भुगतान के सफल समापन पर भुगतान पुष्टिकरण स्क्रीन शॉट एमवीसीमार्ट/एमवीसीकार्ट व्हाट्स ऐप/मेल पर भेजा जाना चाहिए। डिलीवरी शेड्यूल के साथ अंतिम ऑर्डर की पुष्टि व्हाट्स ऐप/मेल के माध्यम से समुदाय के सदस्य को भेजी जाएगी।</a:t>
            </a:r>
            <a:endParaRPr lang="en-US" sz="2000" dirty="0"/>
          </a:p>
        </p:txBody>
      </p:sp>
      <p:cxnSp>
        <p:nvCxnSpPr>
          <p:cNvPr id="7" name="Straight Connector 6"/>
          <p:cNvCxnSpPr/>
          <p:nvPr/>
        </p:nvCxnSpPr>
        <p:spPr>
          <a:xfrm>
            <a:off x="228600" y="3200400"/>
            <a:ext cx="8229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70261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533400"/>
            <a:ext cx="8763000" cy="646331"/>
          </a:xfrm>
          <a:prstGeom prst="rect">
            <a:avLst/>
          </a:prstGeom>
          <a:noFill/>
        </p:spPr>
        <p:txBody>
          <a:bodyPr wrap="square" rtlCol="0">
            <a:spAutoFit/>
          </a:bodyPr>
          <a:lstStyle/>
          <a:p>
            <a:r>
              <a:rPr lang="en-US" dirty="0" smtClean="0"/>
              <a:t>STEP -6 : Now </a:t>
            </a:r>
            <a:r>
              <a:rPr lang="en-US" dirty="0"/>
              <a:t>in the next step you have to fill the form, which is the Fill this form button in our website</a:t>
            </a:r>
            <a:r>
              <a:rPr lang="en-US" dirty="0" smtClean="0"/>
              <a:t>. </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6757" y="1054395"/>
            <a:ext cx="4884843" cy="5604784"/>
          </a:xfrm>
          <a:prstGeom prst="rect">
            <a:avLst/>
          </a:prstGeom>
        </p:spPr>
      </p:pic>
      <p:sp>
        <p:nvSpPr>
          <p:cNvPr id="7" name="TextBox 6"/>
          <p:cNvSpPr txBox="1"/>
          <p:nvPr/>
        </p:nvSpPr>
        <p:spPr>
          <a:xfrm>
            <a:off x="609600" y="4876800"/>
            <a:ext cx="3200400" cy="923330"/>
          </a:xfrm>
          <a:prstGeom prst="rect">
            <a:avLst/>
          </a:prstGeom>
          <a:noFill/>
        </p:spPr>
        <p:txBody>
          <a:bodyPr wrap="square" rtlCol="0">
            <a:spAutoFit/>
          </a:bodyPr>
          <a:lstStyle/>
          <a:p>
            <a:r>
              <a:rPr lang="en-US" dirty="0"/>
              <a:t>It will be mandatory to fill the details correctly in this form.</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752600"/>
            <a:ext cx="4191000" cy="1463167"/>
          </a:xfrm>
          <a:prstGeom prst="rect">
            <a:avLst/>
          </a:prstGeom>
        </p:spPr>
      </p:pic>
      <p:cxnSp>
        <p:nvCxnSpPr>
          <p:cNvPr id="12" name="Straight Arrow Connector 11"/>
          <p:cNvCxnSpPr/>
          <p:nvPr/>
        </p:nvCxnSpPr>
        <p:spPr>
          <a:xfrm flipH="1">
            <a:off x="1676400" y="2743200"/>
            <a:ext cx="3048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1066800" y="3429000"/>
            <a:ext cx="1219200" cy="7466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TextBox 16"/>
          <p:cNvSpPr txBox="1"/>
          <p:nvPr/>
        </p:nvSpPr>
        <p:spPr>
          <a:xfrm>
            <a:off x="1066800" y="3429000"/>
            <a:ext cx="1219200" cy="646331"/>
          </a:xfrm>
          <a:prstGeom prst="rect">
            <a:avLst/>
          </a:prstGeom>
          <a:noFill/>
        </p:spPr>
        <p:txBody>
          <a:bodyPr wrap="square" rtlCol="0">
            <a:spAutoFit/>
          </a:bodyPr>
          <a:lstStyle/>
          <a:p>
            <a:r>
              <a:rPr lang="en-US" dirty="0" smtClean="0"/>
              <a:t>Click this Button</a:t>
            </a:r>
            <a:endParaRPr lang="en-US" dirty="0"/>
          </a:p>
        </p:txBody>
      </p:sp>
      <p:cxnSp>
        <p:nvCxnSpPr>
          <p:cNvPr id="19" name="Straight Arrow Connector 18"/>
          <p:cNvCxnSpPr/>
          <p:nvPr/>
        </p:nvCxnSpPr>
        <p:spPr>
          <a:xfrm flipV="1">
            <a:off x="2514600" y="3752165"/>
            <a:ext cx="1592157" cy="501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85783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685800"/>
            <a:ext cx="8153400" cy="2862322"/>
          </a:xfrm>
          <a:prstGeom prst="rect">
            <a:avLst/>
          </a:prstGeom>
          <a:noFill/>
        </p:spPr>
        <p:txBody>
          <a:bodyPr wrap="square" rtlCol="0">
            <a:spAutoFit/>
          </a:bodyPr>
          <a:lstStyle/>
          <a:p>
            <a:r>
              <a:rPr lang="en-IN" u="sng" dirty="0"/>
              <a:t>SIITO POINTS - SLAB SYSTEM: -</a:t>
            </a:r>
            <a:endParaRPr lang="en-US" dirty="0"/>
          </a:p>
          <a:p>
            <a:pPr lvl="0"/>
            <a:r>
              <a:rPr lang="en-IN" dirty="0"/>
              <a:t>FOR THE PURCHASE OF MULTIPLE PRODUCTS RS. 10,001/00 TO 52,000/00 - 40 % of the Value will be deducted from the total purchase value. PER SIITO VOUCHER POINTS INR VALUE will be derived from quptu.com / exchange portal &amp; NO. OF SIITO VOUCHER POINTS &amp; EQ. TO INE VALUE will be mentioned in our ORDER CONFIRMATION &amp; PAYMENT – REPORT.</a:t>
            </a:r>
            <a:endParaRPr lang="en-US" dirty="0"/>
          </a:p>
          <a:p>
            <a:pPr lvl="0"/>
            <a:r>
              <a:rPr lang="en-IN" dirty="0"/>
              <a:t>FOR THE PURCHASE OF MULTIPLE PRODUCTS RS.20,001/00 &amp; ABOVE - 50 % of the total Purchase value will be deducted from the total purchase value.</a:t>
            </a:r>
            <a:endParaRPr lang="en-US" dirty="0"/>
          </a:p>
          <a:p>
            <a:endParaRPr lang="en-US" dirty="0"/>
          </a:p>
        </p:txBody>
      </p:sp>
      <p:sp>
        <p:nvSpPr>
          <p:cNvPr id="2" name="Rectangle 1"/>
          <p:cNvSpPr/>
          <p:nvPr/>
        </p:nvSpPr>
        <p:spPr>
          <a:xfrm>
            <a:off x="419100" y="3583564"/>
            <a:ext cx="8077200" cy="2246769"/>
          </a:xfrm>
          <a:prstGeom prst="rect">
            <a:avLst/>
          </a:prstGeom>
        </p:spPr>
        <p:txBody>
          <a:bodyPr wrap="square">
            <a:spAutoFit/>
          </a:bodyPr>
          <a:lstStyle/>
          <a:p>
            <a:r>
              <a:rPr lang="hi-IN" sz="2000" dirty="0"/>
              <a:t>सीटो पॉइंट - स्लैब प्रणाली: -1. अनेक उत्पादों की खरीद के लिए रु. 10,001/00 से 52,000/00 - कुल खरीद मूल्य से मूल्य का 40% काटा जाएगा। प्रति सीटो वाउचर पॉइंट्स का </a:t>
            </a:r>
            <a:r>
              <a:rPr lang="en-US" sz="2000" dirty="0"/>
              <a:t>INR </a:t>
            </a:r>
            <a:r>
              <a:rPr lang="hi-IN" sz="2000" dirty="0"/>
              <a:t>मूल्य </a:t>
            </a:r>
            <a:r>
              <a:rPr lang="en-US" sz="2000" dirty="0"/>
              <a:t>quptu.com/</a:t>
            </a:r>
            <a:r>
              <a:rPr lang="hi-IN" sz="2000" dirty="0"/>
              <a:t>एक्सचेंज पोर्टल और </a:t>
            </a:r>
            <a:r>
              <a:rPr lang="en-US" sz="2000" dirty="0"/>
              <a:t>NO </a:t>
            </a:r>
            <a:r>
              <a:rPr lang="hi-IN" sz="2000" dirty="0"/>
              <a:t>से प्राप्त किया जाएगा। सीटो वाउचर अंक और </a:t>
            </a:r>
            <a:r>
              <a:rPr lang="en-US" sz="2000" dirty="0"/>
              <a:t>EQ </a:t>
            </a:r>
            <a:r>
              <a:rPr lang="hi-IN" sz="2000" dirty="0"/>
              <a:t>की। हमारे ऑर्डर पुष्टिकरण और भुगतान - रिपोर्ट में मूल्य को बराबर करने का उल्लेख किया जाएगा।2. रु.20,001/00 और उससे अधिक के अनेक उत्पादों की खरीद के लिए - कुल खरीद मूल्य से 50% की कटौती की जाएगी।</a:t>
            </a:r>
            <a:endParaRPr lang="en-US" sz="2000" dirty="0"/>
          </a:p>
        </p:txBody>
      </p:sp>
      <p:cxnSp>
        <p:nvCxnSpPr>
          <p:cNvPr id="7" name="Straight Connector 6"/>
          <p:cNvCxnSpPr/>
          <p:nvPr/>
        </p:nvCxnSpPr>
        <p:spPr>
          <a:xfrm>
            <a:off x="381000" y="3276600"/>
            <a:ext cx="81153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6004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107" y="1371600"/>
            <a:ext cx="7010400" cy="2031325"/>
          </a:xfrm>
          <a:prstGeom prst="rect">
            <a:avLst/>
          </a:prstGeom>
        </p:spPr>
        <p:txBody>
          <a:bodyPr wrap="square">
            <a:spAutoFit/>
          </a:bodyPr>
          <a:lstStyle/>
          <a:p>
            <a:r>
              <a:rPr lang="en-IN" b="1" u="sng" dirty="0" smtClean="0"/>
              <a:t>DELIVERY SCHEDULE &amp; PATTERN: - </a:t>
            </a:r>
            <a:endParaRPr lang="en-US" dirty="0" smtClean="0"/>
          </a:p>
          <a:p>
            <a:r>
              <a:rPr lang="en-IN" b="1" dirty="0" smtClean="0"/>
              <a:t> </a:t>
            </a:r>
            <a:endParaRPr lang="en-US" dirty="0" smtClean="0"/>
          </a:p>
          <a:p>
            <a:r>
              <a:rPr lang="en-IN" b="1" dirty="0" smtClean="0"/>
              <a:t>       Within JAIPUR - 2 TO 3 WORKING DAYS.</a:t>
            </a:r>
            <a:endParaRPr lang="en-US" dirty="0" smtClean="0"/>
          </a:p>
          <a:p>
            <a:r>
              <a:rPr lang="en-IN" b="1" dirty="0" smtClean="0"/>
              <a:t>       Within RAJHASTHAN - 3 TO 5 WORKING DAYS.</a:t>
            </a:r>
            <a:endParaRPr lang="en-US" dirty="0" smtClean="0"/>
          </a:p>
          <a:p>
            <a:r>
              <a:rPr lang="en-IN" b="1" dirty="0" smtClean="0"/>
              <a:t> </a:t>
            </a:r>
            <a:endParaRPr lang="en-US" dirty="0" smtClean="0"/>
          </a:p>
          <a:p>
            <a:r>
              <a:rPr lang="en-IN" b="1" dirty="0" smtClean="0"/>
              <a:t>PAN INDIA - 5 TO 12 WORKING DAYS.</a:t>
            </a:r>
            <a:endParaRPr lang="en-US" dirty="0" smtClean="0"/>
          </a:p>
          <a:p>
            <a:endParaRPr lang="en-US" dirty="0"/>
          </a:p>
        </p:txBody>
      </p:sp>
      <p:sp>
        <p:nvSpPr>
          <p:cNvPr id="3" name="Rectangle 2"/>
          <p:cNvSpPr/>
          <p:nvPr/>
        </p:nvSpPr>
        <p:spPr>
          <a:xfrm>
            <a:off x="987056" y="4038600"/>
            <a:ext cx="7182293" cy="1631216"/>
          </a:xfrm>
          <a:prstGeom prst="rect">
            <a:avLst/>
          </a:prstGeom>
        </p:spPr>
        <p:txBody>
          <a:bodyPr wrap="square">
            <a:spAutoFit/>
          </a:bodyPr>
          <a:lstStyle/>
          <a:p>
            <a:r>
              <a:rPr lang="hi-IN" sz="2000" dirty="0"/>
              <a:t>डिलीवरी शेड्यूल और पैटर्न:-  </a:t>
            </a:r>
            <a:endParaRPr lang="en-US" sz="2000" dirty="0" smtClean="0"/>
          </a:p>
          <a:p>
            <a:r>
              <a:rPr lang="hi-IN" sz="2000" dirty="0" smtClean="0"/>
              <a:t>     </a:t>
            </a:r>
            <a:r>
              <a:rPr lang="hi-IN" sz="2000" dirty="0"/>
              <a:t>जयपुर के भीतर - 2 से 3 कार्य दिवस।       </a:t>
            </a:r>
            <a:endParaRPr lang="en-US" sz="2000" dirty="0" smtClean="0"/>
          </a:p>
          <a:p>
            <a:r>
              <a:rPr lang="en-US" sz="2000" dirty="0"/>
              <a:t> </a:t>
            </a:r>
            <a:r>
              <a:rPr lang="en-US" sz="2000" dirty="0" smtClean="0"/>
              <a:t>    </a:t>
            </a:r>
            <a:r>
              <a:rPr lang="hi-IN" sz="2000" dirty="0" smtClean="0"/>
              <a:t>राजस्थान </a:t>
            </a:r>
            <a:r>
              <a:rPr lang="hi-IN" sz="2000" dirty="0"/>
              <a:t>के भीतर - 3 से 5 कार्य दिवस</a:t>
            </a:r>
            <a:r>
              <a:rPr lang="hi-IN" sz="2000" dirty="0" smtClean="0"/>
              <a:t>।</a:t>
            </a:r>
            <a:endParaRPr lang="en-US" sz="2000" dirty="0" smtClean="0"/>
          </a:p>
          <a:p>
            <a:endParaRPr lang="en-US" sz="2000" dirty="0"/>
          </a:p>
          <a:p>
            <a:r>
              <a:rPr lang="hi-IN" sz="2000" dirty="0" smtClean="0"/>
              <a:t>अखिल </a:t>
            </a:r>
            <a:r>
              <a:rPr lang="hi-IN" sz="2000" dirty="0"/>
              <a:t>भारतीय - 5 से 12 कार्य दिवस।</a:t>
            </a:r>
            <a:endParaRPr lang="en-US" sz="2000" dirty="0"/>
          </a:p>
        </p:txBody>
      </p:sp>
      <p:cxnSp>
        <p:nvCxnSpPr>
          <p:cNvPr id="5" name="Straight Connector 4"/>
          <p:cNvCxnSpPr/>
          <p:nvPr/>
        </p:nvCxnSpPr>
        <p:spPr>
          <a:xfrm>
            <a:off x="228600" y="3505200"/>
            <a:ext cx="8305800" cy="762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31804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9167" y="381000"/>
            <a:ext cx="7772400" cy="3077766"/>
          </a:xfrm>
          <a:prstGeom prst="rect">
            <a:avLst/>
          </a:prstGeom>
        </p:spPr>
        <p:txBody>
          <a:bodyPr wrap="square">
            <a:spAutoFit/>
          </a:bodyPr>
          <a:lstStyle/>
          <a:p>
            <a:r>
              <a:rPr lang="en-IN" sz="1600" b="1" u="sng" dirty="0" smtClean="0"/>
              <a:t>WARRANTY &amp; SERVICE: -</a:t>
            </a:r>
            <a:r>
              <a:rPr lang="en-IN" sz="1600" dirty="0" smtClean="0"/>
              <a:t> </a:t>
            </a:r>
            <a:endParaRPr lang="en-US" sz="1600" dirty="0" smtClean="0"/>
          </a:p>
          <a:p>
            <a:r>
              <a:rPr lang="en-IN" sz="1600" dirty="0" smtClean="0"/>
              <a:t> </a:t>
            </a:r>
            <a:endParaRPr lang="en-US" sz="1600" dirty="0" smtClean="0"/>
          </a:p>
          <a:p>
            <a:r>
              <a:rPr lang="en-IN" sz="1600" b="1" u="sng" dirty="0" smtClean="0"/>
              <a:t>WITH IN 15 WORKING DAYS THE PURCHASED PRODUCT CAN BE RETURNED. REPLACEMENT / PAID AMOUNT WILL BE RETURNED.</a:t>
            </a:r>
            <a:endParaRPr lang="en-US" sz="1600" dirty="0" smtClean="0"/>
          </a:p>
          <a:p>
            <a:r>
              <a:rPr lang="en-IN" sz="1600" dirty="0" smtClean="0"/>
              <a:t> </a:t>
            </a:r>
            <a:endParaRPr lang="en-US" sz="1600" dirty="0" smtClean="0"/>
          </a:p>
          <a:p>
            <a:r>
              <a:rPr lang="en-IN" sz="1600" dirty="0" smtClean="0"/>
              <a:t>WARRANTY &amp; SERVICE CARD IS ENCLOSED WITH THE PRODUCTS BILL.</a:t>
            </a:r>
            <a:endParaRPr lang="en-US" sz="1600" dirty="0" smtClean="0"/>
          </a:p>
          <a:p>
            <a:r>
              <a:rPr lang="en-IN" sz="1600" dirty="0" smtClean="0"/>
              <a:t> </a:t>
            </a:r>
            <a:endParaRPr lang="en-US" sz="1600" dirty="0" smtClean="0"/>
          </a:p>
          <a:p>
            <a:r>
              <a:rPr lang="en-IN" sz="1600" dirty="0" smtClean="0"/>
              <a:t>FEW PREMIUM PRODUCTS will have SPECIAL WARRANTY.</a:t>
            </a:r>
            <a:endParaRPr lang="en-US" sz="1600" dirty="0" smtClean="0"/>
          </a:p>
          <a:p>
            <a:r>
              <a:rPr lang="en-IN" sz="1600" dirty="0" smtClean="0"/>
              <a:t> </a:t>
            </a:r>
            <a:endParaRPr lang="en-US" sz="1600" dirty="0" smtClean="0"/>
          </a:p>
          <a:p>
            <a:r>
              <a:rPr lang="en-IN" sz="1600" dirty="0" smtClean="0"/>
              <a:t>As per the PRODUCTS WARRANTY &amp; SERVICE POLICIES the purchased products issues will be resolved.</a:t>
            </a:r>
            <a:endParaRPr lang="en-US" sz="1600" dirty="0" smtClean="0"/>
          </a:p>
          <a:p>
            <a:endParaRPr lang="en-US" dirty="0"/>
          </a:p>
        </p:txBody>
      </p:sp>
      <p:sp>
        <p:nvSpPr>
          <p:cNvPr id="3" name="Rectangle 2"/>
          <p:cNvSpPr/>
          <p:nvPr/>
        </p:nvSpPr>
        <p:spPr>
          <a:xfrm>
            <a:off x="576255" y="3733800"/>
            <a:ext cx="7772400" cy="2031325"/>
          </a:xfrm>
          <a:prstGeom prst="rect">
            <a:avLst/>
          </a:prstGeom>
        </p:spPr>
        <p:txBody>
          <a:bodyPr wrap="square">
            <a:spAutoFit/>
          </a:bodyPr>
          <a:lstStyle/>
          <a:p>
            <a:r>
              <a:rPr lang="hi-IN" dirty="0"/>
              <a:t>वचन सेवा: </a:t>
            </a:r>
            <a:r>
              <a:rPr lang="hi-IN" dirty="0" smtClean="0"/>
              <a:t>-</a:t>
            </a:r>
            <a:endParaRPr lang="en-US" dirty="0" smtClean="0"/>
          </a:p>
          <a:p>
            <a:r>
              <a:rPr lang="hi-IN" dirty="0" smtClean="0"/>
              <a:t>15 </a:t>
            </a:r>
            <a:r>
              <a:rPr lang="hi-IN" dirty="0"/>
              <a:t>कार्य दिवसों में खरीदा गया उत्पाद वापस किया जा सकता है</a:t>
            </a:r>
            <a:r>
              <a:rPr lang="hi-IN" dirty="0" smtClean="0"/>
              <a:t>।</a:t>
            </a:r>
            <a:endParaRPr lang="en-US" dirty="0" smtClean="0"/>
          </a:p>
          <a:p>
            <a:r>
              <a:rPr lang="hi-IN" dirty="0" smtClean="0"/>
              <a:t> </a:t>
            </a:r>
            <a:r>
              <a:rPr lang="hi-IN" dirty="0"/>
              <a:t>प्रतिस्थापन/भुगतान की गई राशि वापस कर दी जाएगी</a:t>
            </a:r>
            <a:r>
              <a:rPr lang="hi-IN" dirty="0" smtClean="0"/>
              <a:t>।</a:t>
            </a:r>
            <a:endParaRPr lang="en-US" dirty="0" smtClean="0"/>
          </a:p>
          <a:p>
            <a:r>
              <a:rPr lang="hi-IN" dirty="0" smtClean="0"/>
              <a:t>वारंटी </a:t>
            </a:r>
            <a:r>
              <a:rPr lang="hi-IN" dirty="0"/>
              <a:t>और सेवा कार्ड उत्पाद बिल के साथ संलग्न है</a:t>
            </a:r>
            <a:r>
              <a:rPr lang="hi-IN" dirty="0" smtClean="0"/>
              <a:t>।</a:t>
            </a:r>
            <a:endParaRPr lang="en-US" dirty="0" smtClean="0"/>
          </a:p>
          <a:p>
            <a:r>
              <a:rPr lang="hi-IN" dirty="0" smtClean="0"/>
              <a:t>कुछ </a:t>
            </a:r>
            <a:r>
              <a:rPr lang="hi-IN" dirty="0"/>
              <a:t>प्रीमियम उत्पादों पर विशेष वारंटी होगी</a:t>
            </a:r>
            <a:r>
              <a:rPr lang="hi-IN" dirty="0" smtClean="0"/>
              <a:t>।</a:t>
            </a:r>
            <a:endParaRPr lang="en-US" dirty="0" smtClean="0"/>
          </a:p>
          <a:p>
            <a:r>
              <a:rPr lang="hi-IN" dirty="0" smtClean="0"/>
              <a:t>उत्पाद </a:t>
            </a:r>
            <a:r>
              <a:rPr lang="hi-IN" dirty="0"/>
              <a:t>वारंटी और सेवा नीतियों के अनुसार खरीदे गए उत्पादों की समस्याओं का समाधान किया जाएगा।</a:t>
            </a:r>
            <a:endParaRPr lang="en-US" dirty="0"/>
          </a:p>
        </p:txBody>
      </p:sp>
      <p:cxnSp>
        <p:nvCxnSpPr>
          <p:cNvPr id="5" name="Straight Connector 4"/>
          <p:cNvCxnSpPr/>
          <p:nvPr/>
        </p:nvCxnSpPr>
        <p:spPr>
          <a:xfrm>
            <a:off x="304800" y="3458766"/>
            <a:ext cx="8229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51173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228600"/>
            <a:ext cx="7848600" cy="3754874"/>
          </a:xfrm>
          <a:prstGeom prst="rect">
            <a:avLst/>
          </a:prstGeom>
        </p:spPr>
        <p:txBody>
          <a:bodyPr wrap="square">
            <a:spAutoFit/>
          </a:bodyPr>
          <a:lstStyle/>
          <a:p>
            <a:r>
              <a:rPr lang="en-IN" sz="1400" b="1" u="sng" dirty="0"/>
              <a:t>SALES &amp; SUPPORT TEAM FOLLOW UP &amp; FEEDBACK:-</a:t>
            </a:r>
            <a:endParaRPr lang="en-US" sz="1400" dirty="0"/>
          </a:p>
          <a:p>
            <a:r>
              <a:rPr lang="en-IN" sz="1400" b="1" dirty="0"/>
              <a:t> </a:t>
            </a:r>
            <a:endParaRPr lang="en-US" sz="1400" dirty="0"/>
          </a:p>
          <a:p>
            <a:r>
              <a:rPr lang="en-IN" sz="1400" b="1" dirty="0"/>
              <a:t>COMMUNITY MEMBERS WILL GET THE WHAT'S APP MESSAGES &amp; MAILS as follows: </a:t>
            </a:r>
            <a:endParaRPr lang="en-US" sz="1400" dirty="0"/>
          </a:p>
          <a:p>
            <a:r>
              <a:rPr lang="en-IN" sz="1400" b="1" dirty="0"/>
              <a:t> </a:t>
            </a:r>
            <a:endParaRPr lang="en-US" sz="1400" dirty="0"/>
          </a:p>
          <a:p>
            <a:r>
              <a:rPr lang="en-IN" sz="1400" b="1" dirty="0"/>
              <a:t>1. ORDER CONFIRMATION &amp; SIITO VOUCHER POINTS DEDUCTION PROCESS - CONFIRMATION WILL BE INFORMED along with the PURCHAS ORDER – PAYMENT SYSTEM.</a:t>
            </a:r>
            <a:endParaRPr lang="en-US" sz="1400" dirty="0"/>
          </a:p>
          <a:p>
            <a:r>
              <a:rPr lang="en-IN" sz="1400" b="1" dirty="0"/>
              <a:t> </a:t>
            </a:r>
            <a:endParaRPr lang="en-US" sz="1400" dirty="0"/>
          </a:p>
          <a:p>
            <a:r>
              <a:rPr lang="en-IN" sz="1400" b="1" dirty="0"/>
              <a:t>2. PRODUCTS DELIVERY STATUS WILL BE INFORMED. IT CAN BE TRACKED ALSO.</a:t>
            </a:r>
            <a:endParaRPr lang="en-US" sz="1400" dirty="0"/>
          </a:p>
          <a:p>
            <a:r>
              <a:rPr lang="en-IN" sz="1400" b="1" dirty="0"/>
              <a:t> </a:t>
            </a:r>
            <a:endParaRPr lang="en-US" sz="1400" dirty="0"/>
          </a:p>
          <a:p>
            <a:r>
              <a:rPr lang="en-IN" sz="1400" b="1" dirty="0"/>
              <a:t>3. ONCE DELIVERED THE PRODUCTS DELIVERED CONFIRMATION WILL BE INFORMED.</a:t>
            </a:r>
            <a:endParaRPr lang="en-US" sz="1400" dirty="0"/>
          </a:p>
          <a:p>
            <a:r>
              <a:rPr lang="en-IN" sz="1400" b="1" dirty="0"/>
              <a:t> </a:t>
            </a:r>
            <a:endParaRPr lang="en-US" sz="1400" dirty="0"/>
          </a:p>
          <a:p>
            <a:r>
              <a:rPr lang="en-IN" sz="1400" b="1" dirty="0"/>
              <a:t>4. PRODUCTS COMPLAINTS &amp; RESOLVED REPORT WILL BE INFORMED.</a:t>
            </a:r>
            <a:endParaRPr lang="en-US" sz="1400" dirty="0"/>
          </a:p>
          <a:p>
            <a:r>
              <a:rPr lang="en-IN" sz="1400" b="1" dirty="0"/>
              <a:t> </a:t>
            </a:r>
            <a:endParaRPr lang="en-US" sz="1400" dirty="0"/>
          </a:p>
          <a:p>
            <a:r>
              <a:rPr lang="en-IN" sz="1400" b="1" dirty="0"/>
              <a:t>5. FEED BACK &amp; REVIEW WILL BE COMMUNICATED.</a:t>
            </a:r>
            <a:endParaRPr lang="en-US" sz="1400" dirty="0"/>
          </a:p>
          <a:p>
            <a:endParaRPr lang="en-US" sz="1400" dirty="0"/>
          </a:p>
        </p:txBody>
      </p:sp>
      <p:sp>
        <p:nvSpPr>
          <p:cNvPr id="3" name="Rectangle 2"/>
          <p:cNvSpPr/>
          <p:nvPr/>
        </p:nvSpPr>
        <p:spPr>
          <a:xfrm>
            <a:off x="228600" y="4038600"/>
            <a:ext cx="8763000" cy="2308324"/>
          </a:xfrm>
          <a:prstGeom prst="rect">
            <a:avLst/>
          </a:prstGeom>
        </p:spPr>
        <p:txBody>
          <a:bodyPr wrap="square">
            <a:spAutoFit/>
          </a:bodyPr>
          <a:lstStyle/>
          <a:p>
            <a:r>
              <a:rPr lang="hi-IN" dirty="0"/>
              <a:t>बिक्री एवं सहायता टीम अनुवर्ती कार्रवाई एवं प्रतिक्रिया</a:t>
            </a:r>
            <a:r>
              <a:rPr lang="hi-IN" dirty="0" smtClean="0"/>
              <a:t>:-</a:t>
            </a:r>
            <a:endParaRPr lang="en-US" dirty="0" smtClean="0"/>
          </a:p>
          <a:p>
            <a:r>
              <a:rPr lang="hi-IN" dirty="0" smtClean="0"/>
              <a:t>समुदाय </a:t>
            </a:r>
            <a:r>
              <a:rPr lang="hi-IN" dirty="0"/>
              <a:t>के सदस्यों को व्हाट्स ऐप संदेश और मेल इस प्रकार मिलेंगे</a:t>
            </a:r>
            <a:r>
              <a:rPr lang="hi-IN" dirty="0" smtClean="0"/>
              <a:t>:</a:t>
            </a:r>
            <a:endParaRPr lang="en-US" dirty="0" smtClean="0"/>
          </a:p>
          <a:p>
            <a:pPr marL="342900" indent="-342900">
              <a:buAutoNum type="arabicPeriod"/>
            </a:pPr>
            <a:r>
              <a:rPr lang="hi-IN" dirty="0" smtClean="0"/>
              <a:t>ऑर्डर </a:t>
            </a:r>
            <a:r>
              <a:rPr lang="hi-IN" dirty="0"/>
              <a:t>पुष्टिकरण और साइटो वाउचर अंक कटौती प्रक्रिया - पुष्टिकरण को खरीद आदेश - भुगतान प्रणाली के साथ सूचित किया जाएगा</a:t>
            </a:r>
            <a:r>
              <a:rPr lang="hi-IN" dirty="0" smtClean="0"/>
              <a:t>।</a:t>
            </a:r>
            <a:endParaRPr lang="en-US" dirty="0" smtClean="0"/>
          </a:p>
          <a:p>
            <a:pPr marL="342900" indent="-342900">
              <a:buAutoNum type="arabicPeriod"/>
            </a:pPr>
            <a:r>
              <a:rPr lang="hi-IN" dirty="0" smtClean="0"/>
              <a:t> </a:t>
            </a:r>
            <a:r>
              <a:rPr lang="hi-IN" dirty="0"/>
              <a:t>उत्पाद वितरण स्थिति की जानकारी दी जाएगी। इसे ट्रैक भी किया जा सकता है</a:t>
            </a:r>
            <a:r>
              <a:rPr lang="hi-IN" dirty="0" smtClean="0"/>
              <a:t>.</a:t>
            </a:r>
            <a:endParaRPr lang="en-US" dirty="0" smtClean="0"/>
          </a:p>
          <a:p>
            <a:pPr marL="342900" indent="-342900">
              <a:buAutoNum type="arabicPeriod"/>
            </a:pPr>
            <a:r>
              <a:rPr lang="hi-IN" dirty="0" smtClean="0"/>
              <a:t>उत्पादों </a:t>
            </a:r>
            <a:r>
              <a:rPr lang="hi-IN" dirty="0"/>
              <a:t>की डिलीवरी की पुष्टि एक बार सूचित कर दी जाएगी</a:t>
            </a:r>
            <a:r>
              <a:rPr lang="hi-IN" dirty="0" smtClean="0"/>
              <a:t>।</a:t>
            </a:r>
            <a:endParaRPr lang="en-US" dirty="0" smtClean="0"/>
          </a:p>
          <a:p>
            <a:pPr marL="342900" indent="-342900">
              <a:buAutoNum type="arabicPeriod"/>
            </a:pPr>
            <a:r>
              <a:rPr lang="hi-IN" dirty="0" smtClean="0"/>
              <a:t>उत्पादों </a:t>
            </a:r>
            <a:r>
              <a:rPr lang="hi-IN" dirty="0"/>
              <a:t>की शिकायतों और समाधान की गई रिपोर्ट की जानकारी दी जाएगी</a:t>
            </a:r>
            <a:r>
              <a:rPr lang="hi-IN" dirty="0" smtClean="0"/>
              <a:t>।</a:t>
            </a:r>
            <a:endParaRPr lang="en-US" dirty="0" smtClean="0"/>
          </a:p>
          <a:p>
            <a:pPr marL="342900" indent="-342900">
              <a:buAutoNum type="arabicPeriod"/>
            </a:pPr>
            <a:r>
              <a:rPr lang="hi-IN" dirty="0" smtClean="0"/>
              <a:t>फ़ीडबैक </a:t>
            </a:r>
            <a:r>
              <a:rPr lang="hi-IN" dirty="0"/>
              <a:t>और समीक्षा के बारे में सूचित किया जाएगा।</a:t>
            </a:r>
            <a:endParaRPr lang="en-US" dirty="0"/>
          </a:p>
        </p:txBody>
      </p:sp>
      <p:cxnSp>
        <p:nvCxnSpPr>
          <p:cNvPr id="5" name="Straight Connector 4"/>
          <p:cNvCxnSpPr/>
          <p:nvPr/>
        </p:nvCxnSpPr>
        <p:spPr>
          <a:xfrm>
            <a:off x="212651" y="3810000"/>
            <a:ext cx="8686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85811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1508" y="2819400"/>
            <a:ext cx="8686800" cy="1446550"/>
          </a:xfrm>
          <a:prstGeom prst="rect">
            <a:avLst/>
          </a:prstGeom>
          <a:noFill/>
        </p:spPr>
        <p:txBody>
          <a:bodyPr wrap="square" lIns="91440" tIns="45720" rIns="91440" bIns="45720">
            <a:spAutoFit/>
          </a:bodyPr>
          <a:lstStyle/>
          <a:p>
            <a:pPr algn="ctr"/>
            <a:r>
              <a:rPr lang="en-US" sz="88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Thank You</a:t>
            </a:r>
            <a:endParaRPr lang="en-US" sz="88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Rectangle 2"/>
          <p:cNvSpPr/>
          <p:nvPr/>
        </p:nvSpPr>
        <p:spPr>
          <a:xfrm>
            <a:off x="291508" y="721632"/>
            <a:ext cx="8763000" cy="1477328"/>
          </a:xfrm>
          <a:prstGeom prst="rect">
            <a:avLst/>
          </a:prstGeom>
        </p:spPr>
        <p:txBody>
          <a:bodyPr wrap="square">
            <a:spAutoFit/>
          </a:bodyPr>
          <a:lstStyle/>
          <a:p>
            <a:r>
              <a:rPr lang="en-IN" b="1" dirty="0"/>
              <a:t>GOOD LUCK! </a:t>
            </a:r>
            <a:endParaRPr lang="en-US" dirty="0"/>
          </a:p>
          <a:p>
            <a:r>
              <a:rPr lang="en-IN" b="1" dirty="0"/>
              <a:t> </a:t>
            </a:r>
            <a:endParaRPr lang="en-US" dirty="0"/>
          </a:p>
          <a:p>
            <a:r>
              <a:rPr lang="en-IN" b="1" dirty="0"/>
              <a:t>DR. SOORYANARAYANAN VENKATRAMAN AIYER.</a:t>
            </a:r>
            <a:endParaRPr lang="en-US" dirty="0"/>
          </a:p>
          <a:p>
            <a:r>
              <a:rPr lang="en-IN" b="1" dirty="0"/>
              <a:t> </a:t>
            </a:r>
            <a:endParaRPr lang="en-US" dirty="0"/>
          </a:p>
          <a:p>
            <a:r>
              <a:rPr lang="en-IN" b="1" dirty="0"/>
              <a:t>PROPEITOR - </a:t>
            </a:r>
            <a:r>
              <a:rPr lang="en-IN" b="1" dirty="0" err="1" smtClean="0"/>
              <a:t>Apnacart</a:t>
            </a:r>
            <a:r>
              <a:rPr lang="en-IN" b="1" dirty="0" smtClean="0"/>
              <a:t> </a:t>
            </a:r>
            <a:r>
              <a:rPr lang="en-IN" b="1" dirty="0"/>
              <a:t>/ </a:t>
            </a:r>
            <a:r>
              <a:rPr lang="en-IN" b="1" dirty="0" err="1" smtClean="0"/>
              <a:t>Apnamart</a:t>
            </a:r>
            <a:r>
              <a:rPr lang="en-IN" b="1" dirty="0" smtClean="0"/>
              <a:t> </a:t>
            </a:r>
            <a:r>
              <a:rPr lang="en-IN" b="1" dirty="0"/>
              <a:t>– P 2 P SOLTUIONS, JAIPUR, INDIA.</a:t>
            </a:r>
            <a:endParaRPr lang="en-US" dirty="0"/>
          </a:p>
        </p:txBody>
      </p:sp>
    </p:spTree>
    <p:extLst>
      <p:ext uri="{BB962C8B-B14F-4D97-AF65-F5344CB8AC3E}">
        <p14:creationId xmlns:p14="http://schemas.microsoft.com/office/powerpoint/2010/main" val="400543460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334</TotalTime>
  <Words>1717</Words>
  <Application>Microsoft Office PowerPoint</Application>
  <PresentationFormat>On-screen Show (4:3)</PresentationFormat>
  <Paragraphs>92</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Waveform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Personal PC</dc:creator>
  <cp:lastModifiedBy>Personal PC</cp:lastModifiedBy>
  <cp:revision>26</cp:revision>
  <dcterms:created xsi:type="dcterms:W3CDTF">2023-08-12T12:10:19Z</dcterms:created>
  <dcterms:modified xsi:type="dcterms:W3CDTF">2023-09-06T11:36:13Z</dcterms:modified>
</cp:coreProperties>
</file>